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1" r:id="rId12"/>
    <p:sldId id="277" r:id="rId13"/>
    <p:sldId id="273" r:id="rId14"/>
    <p:sldId id="272" r:id="rId15"/>
    <p:sldId id="274" r:id="rId16"/>
    <p:sldId id="275" r:id="rId17"/>
    <p:sldId id="276" r:id="rId18"/>
    <p:sldId id="270" r:id="rId19"/>
    <p:sldId id="257" r:id="rId20"/>
    <p:sldId id="260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56" autoAdjust="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117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41ACD-9566-BB46-950D-C361DE2956D3}" type="datetimeFigureOut">
              <a:rPr lang="en-US" smtClean="0"/>
              <a:pPr/>
              <a:t>4/4/2017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ADF54-855C-8544-A717-248951F7A8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41ACD-9566-BB46-950D-C361DE2956D3}" type="datetimeFigureOut">
              <a:rPr lang="en-US" smtClean="0"/>
              <a:pPr/>
              <a:t>4/4/2017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ADF54-855C-8544-A717-248951F7A8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41ACD-9566-BB46-950D-C361DE2956D3}" type="datetimeFigureOut">
              <a:rPr lang="en-US" smtClean="0"/>
              <a:pPr/>
              <a:t>4/4/2017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ADF54-855C-8544-A717-248951F7A8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41ACD-9566-BB46-950D-C361DE2956D3}" type="datetimeFigureOut">
              <a:rPr lang="en-US" smtClean="0"/>
              <a:pPr/>
              <a:t>4/4/2017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ADF54-855C-8544-A717-248951F7A8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41ACD-9566-BB46-950D-C361DE2956D3}" type="datetimeFigureOut">
              <a:rPr lang="en-US" smtClean="0"/>
              <a:pPr/>
              <a:t>4/4/2017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ADF54-855C-8544-A717-248951F7A8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41ACD-9566-BB46-950D-C361DE2956D3}" type="datetimeFigureOut">
              <a:rPr lang="en-US" smtClean="0"/>
              <a:pPr/>
              <a:t>4/4/2017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ADF54-855C-8544-A717-248951F7A8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41ACD-9566-BB46-950D-C361DE2956D3}" type="datetimeFigureOut">
              <a:rPr lang="en-US" smtClean="0"/>
              <a:pPr/>
              <a:t>4/4/2017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ADF54-855C-8544-A717-248951F7A8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41ACD-9566-BB46-950D-C361DE2956D3}" type="datetimeFigureOut">
              <a:rPr lang="en-US" smtClean="0"/>
              <a:pPr/>
              <a:t>4/4/2017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ADF54-855C-8544-A717-248951F7A8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41ACD-9566-BB46-950D-C361DE2956D3}" type="datetimeFigureOut">
              <a:rPr lang="en-US" smtClean="0"/>
              <a:pPr/>
              <a:t>4/4/2017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ADF54-855C-8544-A717-248951F7A8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41ACD-9566-BB46-950D-C361DE2956D3}" type="datetimeFigureOut">
              <a:rPr lang="en-US" smtClean="0"/>
              <a:pPr/>
              <a:t>4/4/2017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ADF54-855C-8544-A717-248951F7A8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41ACD-9566-BB46-950D-C361DE2956D3}" type="datetimeFigureOut">
              <a:rPr lang="en-US" smtClean="0"/>
              <a:pPr/>
              <a:t>4/4/2017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ADF54-855C-8544-A717-248951F7A8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741ACD-9566-BB46-950D-C361DE2956D3}" type="datetimeFigureOut">
              <a:rPr lang="en-US" smtClean="0"/>
              <a:pPr/>
              <a:t>4/4/2017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ADF54-855C-8544-A717-248951F7A8F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3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localhost\Users\robertfillmann\Google%20Drive%20SCASD\Google%20Drive\Physics%20Videos\Momentum:Collisions\Gun%20Recoil.mov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Understanding “Action</a:t>
            </a:r>
            <a:r>
              <a:rPr lang="en-US" dirty="0"/>
              <a:t>/</a:t>
            </a:r>
            <a:r>
              <a:rPr lang="en-US"/>
              <a:t>Reaction Pairs”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Always between two different objects!!!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However… they </a:t>
            </a:r>
            <a:r>
              <a:rPr lang="en-US" dirty="0" err="1"/>
              <a:t>kinda</a:t>
            </a:r>
            <a:r>
              <a:rPr lang="en-US" dirty="0"/>
              <a:t> do cancel if the forces are “INTERNAL”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“Pick yourself up by your bootstraps”?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								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800" y="2247900"/>
            <a:ext cx="3034883" cy="2991644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4870241" y="2213967"/>
            <a:ext cx="3034883" cy="2317155"/>
            <a:chOff x="4032041" y="2848967"/>
            <a:chExt cx="3034883" cy="231715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rcRect t="86601"/>
            <a:stretch>
              <a:fillRect/>
            </a:stretch>
          </p:blipFill>
          <p:spPr>
            <a:xfrm>
              <a:off x="4032041" y="4765278"/>
              <a:ext cx="3034883" cy="400844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rcRect b="32356"/>
            <a:stretch>
              <a:fillRect/>
            </a:stretch>
          </p:blipFill>
          <p:spPr>
            <a:xfrm>
              <a:off x="4032041" y="2848967"/>
              <a:ext cx="3034883" cy="2023666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3384341" y="2848967"/>
            <a:ext cx="1206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?</a:t>
            </a:r>
          </a:p>
        </p:txBody>
      </p:sp>
      <p:grpSp>
        <p:nvGrpSpPr>
          <p:cNvPr id="9" name="Group 4"/>
          <p:cNvGrpSpPr/>
          <p:nvPr/>
        </p:nvGrpSpPr>
        <p:grpSpPr>
          <a:xfrm>
            <a:off x="6553200" y="2641600"/>
            <a:ext cx="1003389" cy="1059828"/>
            <a:chOff x="4825911" y="2324100"/>
            <a:chExt cx="1003389" cy="1059828"/>
          </a:xfrm>
        </p:grpSpPr>
        <p:cxnSp>
          <p:nvCxnSpPr>
            <p:cNvPr id="10" name="Straight Arrow Connector 9"/>
            <p:cNvCxnSpPr/>
            <p:nvPr/>
          </p:nvCxnSpPr>
          <p:spPr>
            <a:xfrm rot="16200000" flipH="1">
              <a:off x="4466630" y="3011689"/>
              <a:ext cx="731520" cy="12958"/>
            </a:xfrm>
            <a:prstGeom prst="straightConnector1">
              <a:avLst/>
            </a:prstGeom>
            <a:ln w="76200" cmpd="sng">
              <a:solidFill>
                <a:srgbClr val="FF0000"/>
              </a:solidFill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4976522" y="2324100"/>
              <a:ext cx="852778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solidFill>
                    <a:srgbClr val="FF0000"/>
                  </a:solidFill>
                </a:rPr>
                <a:t>F</a:t>
              </a:r>
              <a:r>
                <a:rPr lang="en-US" sz="3200" baseline="-25000">
                  <a:solidFill>
                    <a:srgbClr val="FF0000"/>
                  </a:solidFill>
                </a:rPr>
                <a:t>HB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2" name="Group 7"/>
          <p:cNvGrpSpPr/>
          <p:nvPr/>
        </p:nvGrpSpPr>
        <p:grpSpPr>
          <a:xfrm>
            <a:off x="5711333" y="3459158"/>
            <a:ext cx="967078" cy="947349"/>
            <a:chOff x="4068015" y="5563393"/>
            <a:chExt cx="967078" cy="947349"/>
          </a:xfrm>
        </p:grpSpPr>
        <p:cxnSp>
          <p:nvCxnSpPr>
            <p:cNvPr id="13" name="Straight Arrow Connector 12"/>
            <p:cNvCxnSpPr/>
            <p:nvPr/>
          </p:nvCxnSpPr>
          <p:spPr>
            <a:xfrm rot="16200000" flipH="1">
              <a:off x="4479588" y="6138503"/>
              <a:ext cx="731520" cy="12958"/>
            </a:xfrm>
            <a:prstGeom prst="straightConnector1">
              <a:avLst/>
            </a:prstGeom>
            <a:ln w="76200" cmpd="sng">
              <a:solidFill>
                <a:srgbClr val="FF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4068015" y="5563393"/>
              <a:ext cx="967078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solidFill>
                    <a:srgbClr val="FF0000"/>
                  </a:solidFill>
                </a:rPr>
                <a:t>F</a:t>
              </a:r>
              <a:r>
                <a:rPr lang="en-US" sz="3200" baseline="-25000">
                  <a:solidFill>
                    <a:srgbClr val="FF0000"/>
                  </a:solidFill>
                </a:rPr>
                <a:t>BH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241" y="4660900"/>
            <a:ext cx="34228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Since the BOOTS and the HANDS are attached to the same object, in the FBD for the cowboy they will cancel!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59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/>
              <a:t>If the forces are the SAME size…then why do the objects move so differently?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987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/>
              <a:t>According to Newton’s 2</a:t>
            </a:r>
            <a:r>
              <a:rPr lang="en-US" baseline="30000"/>
              <a:t>nd</a:t>
            </a:r>
            <a:r>
              <a:rPr lang="en-US"/>
              <a:t> Law:</a:t>
            </a:r>
          </a:p>
          <a:p>
            <a:pPr>
              <a:buNone/>
            </a:pPr>
            <a:endParaRPr lang="en-US"/>
          </a:p>
          <a:p>
            <a:pPr algn="ctr">
              <a:buNone/>
            </a:pPr>
            <a:endParaRPr lang="en-US"/>
          </a:p>
          <a:p>
            <a:pPr>
              <a:buNone/>
            </a:pPr>
            <a:endParaRPr lang="en-US"/>
          </a:p>
          <a:p>
            <a:pPr>
              <a:buNone/>
            </a:pPr>
            <a:r>
              <a:rPr lang="en-US"/>
              <a:t>Therefore, for a given force, the object with the SMALLER MASS will have a LARGER ACCELERATION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4689988"/>
              </p:ext>
            </p:extLst>
          </p:nvPr>
        </p:nvGraphicFramePr>
        <p:xfrm>
          <a:off x="3490913" y="3009900"/>
          <a:ext cx="2095500" cy="161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0" name="Equation" r:id="rId3" imgW="558720" imgH="431640" progId="Equation.3">
                  <p:embed/>
                </p:oleObj>
              </mc:Choice>
              <mc:Fallback>
                <p:oleObj name="Equation" r:id="rId3" imgW="558720" imgH="431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0913" y="3009900"/>
                        <a:ext cx="2095500" cy="1619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Which object accelerates more?</a:t>
            </a:r>
          </a:p>
        </p:txBody>
      </p:sp>
      <p:pic>
        <p:nvPicPr>
          <p:cNvPr id="4" name="Picture 3" descr="Screen Shot 2016-11-16 at 12.51.40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849" y="1600200"/>
            <a:ext cx="1765300" cy="1657220"/>
          </a:xfrm>
          <a:prstGeom prst="rect">
            <a:avLst/>
          </a:prstGeom>
        </p:spPr>
      </p:pic>
      <p:pic>
        <p:nvPicPr>
          <p:cNvPr id="5" name="Picture 4" descr="Screen Shot 2016-11-16 at 12.51.45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759199"/>
            <a:ext cx="2644775" cy="2082959"/>
          </a:xfrm>
          <a:prstGeom prst="rect">
            <a:avLst/>
          </a:prstGeom>
        </p:spPr>
      </p:pic>
      <p:pic>
        <p:nvPicPr>
          <p:cNvPr id="6" name="Picture 5" descr="Screen Shot 2016-11-16 at 12.51.51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3348" y="1426207"/>
            <a:ext cx="1326151" cy="3742693"/>
          </a:xfrm>
          <a:prstGeom prst="rect">
            <a:avLst/>
          </a:prstGeom>
        </p:spPr>
      </p:pic>
      <p:pic>
        <p:nvPicPr>
          <p:cNvPr id="7" name="Picture 6" descr="Screen Shot 2016-11-16 at 12.51.56 P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1250" y="1417638"/>
            <a:ext cx="1784350" cy="2862027"/>
          </a:xfrm>
          <a:prstGeom prst="rect">
            <a:avLst/>
          </a:prstGeom>
        </p:spPr>
      </p:pic>
      <p:pic>
        <p:nvPicPr>
          <p:cNvPr id="8" name="Picture 7" descr="Screen Shot 2016-11-16 at 12.52.04 P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73650" y="4470399"/>
            <a:ext cx="3427660" cy="163195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Can you use Newton’s 3</a:t>
            </a:r>
            <a:r>
              <a:rPr lang="en-US" baseline="30000"/>
              <a:t>rd</a:t>
            </a:r>
            <a:r>
              <a:rPr lang="en-US"/>
              <a:t> Law to Explain the Following?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What happens to a dog’s body when it wags its tail?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54200"/>
            <a:ext cx="3810000" cy="3708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4600" y="1943100"/>
            <a:ext cx="5080000" cy="36195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94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/>
              <a:t>What happens if you try to jump from a canoe to a dock?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300" y="2235200"/>
            <a:ext cx="3623733" cy="2717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2235200"/>
            <a:ext cx="3623733" cy="27178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Why does walking require Newton’s 3</a:t>
            </a:r>
            <a:r>
              <a:rPr lang="en-US" baseline="30000"/>
              <a:t>rd</a:t>
            </a:r>
            <a:r>
              <a:rPr lang="en-US"/>
              <a:t> Law?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700" y="1536700"/>
            <a:ext cx="5207000" cy="5207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Why should you wear eye protection when shooting?</a:t>
            </a:r>
          </a:p>
        </p:txBody>
      </p:sp>
      <p:pic>
        <p:nvPicPr>
          <p:cNvPr id="4" name="Gun Recoil.mov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1843548"/>
            <a:ext cx="9144000" cy="31709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Can you figure out ALL the pairs?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/>
          <p:cNvGrpSpPr/>
          <p:nvPr/>
        </p:nvGrpSpPr>
        <p:grpSpPr>
          <a:xfrm>
            <a:off x="233254" y="907057"/>
            <a:ext cx="7166717" cy="4143710"/>
            <a:chOff x="233254" y="907057"/>
            <a:chExt cx="7166717" cy="4143710"/>
          </a:xfrm>
        </p:grpSpPr>
        <p:sp>
          <p:nvSpPr>
            <p:cNvPr id="4" name="Rectangle 3"/>
            <p:cNvSpPr/>
            <p:nvPr/>
          </p:nvSpPr>
          <p:spPr>
            <a:xfrm>
              <a:off x="3798445" y="907057"/>
              <a:ext cx="2291908" cy="414371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/>
            <p:nvPr/>
          </p:nvCxnSpPr>
          <p:spPr>
            <a:xfrm flipV="1">
              <a:off x="233254" y="5036544"/>
              <a:ext cx="7166717" cy="1422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" name="Group 28"/>
            <p:cNvGrpSpPr/>
            <p:nvPr/>
          </p:nvGrpSpPr>
          <p:grpSpPr>
            <a:xfrm>
              <a:off x="1626992" y="2101814"/>
              <a:ext cx="2043372" cy="2855336"/>
              <a:chOff x="533400" y="1451291"/>
              <a:chExt cx="1143794" cy="1598297"/>
            </a:xfrm>
            <a:noFill/>
          </p:grpSpPr>
          <p:sp>
            <p:nvSpPr>
              <p:cNvPr id="7" name="Oval 6"/>
              <p:cNvSpPr/>
              <p:nvPr/>
            </p:nvSpPr>
            <p:spPr>
              <a:xfrm>
                <a:off x="1010781" y="1451291"/>
                <a:ext cx="453529" cy="45352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" name="Straight Connector 8"/>
              <p:cNvCxnSpPr>
                <a:stCxn id="7" idx="4"/>
              </p:cNvCxnSpPr>
              <p:nvPr/>
            </p:nvCxnSpPr>
            <p:spPr>
              <a:xfrm rot="5400000">
                <a:off x="885383" y="2162437"/>
                <a:ext cx="609780" cy="94546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1219200" y="2209800"/>
                <a:ext cx="457200" cy="1588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  <a:tailEnd type="oval" w="lg" len="sm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5400000">
                <a:off x="1675606" y="2210594"/>
                <a:ext cx="1588" cy="1588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1143000" y="2514600"/>
                <a:ext cx="381000" cy="7620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5400000">
                <a:off x="1181100" y="2705100"/>
                <a:ext cx="457200" cy="22860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1295400" y="3048000"/>
                <a:ext cx="168910" cy="1588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rot="5400000">
                <a:off x="876300" y="2552700"/>
                <a:ext cx="304800" cy="22860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10800000">
                <a:off x="609600" y="2667000"/>
                <a:ext cx="304800" cy="15240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5400000">
                <a:off x="495300" y="2705100"/>
                <a:ext cx="152400" cy="7620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2" name="TextBox 31"/>
          <p:cNvSpPr txBox="1"/>
          <p:nvPr/>
        </p:nvSpPr>
        <p:spPr>
          <a:xfrm>
            <a:off x="7153216" y="492402"/>
            <a:ext cx="13217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3 Objects</a:t>
            </a:r>
          </a:p>
          <a:p>
            <a:r>
              <a:rPr lang="en-US" dirty="0"/>
              <a:t>G = Guy</a:t>
            </a:r>
          </a:p>
          <a:p>
            <a:r>
              <a:rPr lang="en-US" dirty="0"/>
              <a:t>B = Box</a:t>
            </a:r>
          </a:p>
          <a:p>
            <a:r>
              <a:rPr lang="en-US" dirty="0"/>
              <a:t>E = Earth</a:t>
            </a:r>
          </a:p>
        </p:txBody>
      </p:sp>
      <p:grpSp>
        <p:nvGrpSpPr>
          <p:cNvPr id="93" name="Group 92"/>
          <p:cNvGrpSpPr/>
          <p:nvPr/>
        </p:nvGrpSpPr>
        <p:grpSpPr>
          <a:xfrm>
            <a:off x="5562600" y="3945198"/>
            <a:ext cx="704356" cy="997763"/>
            <a:chOff x="5562600" y="3945198"/>
            <a:chExt cx="704356" cy="997763"/>
          </a:xfrm>
        </p:grpSpPr>
        <p:cxnSp>
          <p:nvCxnSpPr>
            <p:cNvPr id="35" name="Straight Arrow Connector 34"/>
            <p:cNvCxnSpPr/>
            <p:nvPr/>
          </p:nvCxnSpPr>
          <p:spPr>
            <a:xfrm rot="16200000" flipH="1">
              <a:off x="5070197" y="4437601"/>
              <a:ext cx="997763" cy="12958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5598910" y="3990642"/>
              <a:ext cx="66804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rgbClr val="008000"/>
                  </a:solidFill>
                </a:rPr>
                <a:t>Fn</a:t>
              </a:r>
              <a:r>
                <a:rPr lang="en-US" baseline="-25000" dirty="0" err="1">
                  <a:solidFill>
                    <a:srgbClr val="008000"/>
                  </a:solidFill>
                </a:rPr>
                <a:t>EB</a:t>
              </a:r>
              <a:endParaRPr lang="en-US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5575558" y="5128312"/>
            <a:ext cx="691398" cy="1064964"/>
            <a:chOff x="5575558" y="5128312"/>
            <a:chExt cx="691398" cy="1064964"/>
          </a:xfrm>
        </p:grpSpPr>
        <p:cxnSp>
          <p:nvCxnSpPr>
            <p:cNvPr id="36" name="Straight Arrow Connector 35"/>
            <p:cNvCxnSpPr/>
            <p:nvPr/>
          </p:nvCxnSpPr>
          <p:spPr>
            <a:xfrm rot="16200000" flipH="1">
              <a:off x="5083155" y="5620715"/>
              <a:ext cx="997763" cy="12958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5598910" y="5823944"/>
              <a:ext cx="66804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rgbClr val="008000"/>
                  </a:solidFill>
                </a:rPr>
                <a:t>Fn</a:t>
              </a:r>
              <a:r>
                <a:rPr lang="en-US" baseline="-25000" dirty="0" err="1">
                  <a:solidFill>
                    <a:srgbClr val="008000"/>
                  </a:solidFill>
                </a:rPr>
                <a:t>BE</a:t>
              </a:r>
              <a:endParaRPr lang="en-US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4825912" y="2386164"/>
            <a:ext cx="704356" cy="997763"/>
            <a:chOff x="4825912" y="2386164"/>
            <a:chExt cx="704356" cy="997763"/>
          </a:xfrm>
        </p:grpSpPr>
        <p:cxnSp>
          <p:nvCxnSpPr>
            <p:cNvPr id="42" name="Straight Arrow Connector 41"/>
            <p:cNvCxnSpPr/>
            <p:nvPr/>
          </p:nvCxnSpPr>
          <p:spPr>
            <a:xfrm rot="16200000" flipH="1">
              <a:off x="4333509" y="2878567"/>
              <a:ext cx="997763" cy="12958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4862222" y="3003108"/>
              <a:ext cx="6680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rgbClr val="FF0000"/>
                  </a:solidFill>
                </a:rPr>
                <a:t>Fg</a:t>
              </a:r>
              <a:r>
                <a:rPr lang="en-US" baseline="-25000" dirty="0" err="1">
                  <a:solidFill>
                    <a:srgbClr val="FF0000"/>
                  </a:solidFill>
                </a:rPr>
                <a:t>EB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4838870" y="5421210"/>
            <a:ext cx="691398" cy="1089531"/>
            <a:chOff x="4838870" y="5421210"/>
            <a:chExt cx="691398" cy="1089531"/>
          </a:xfrm>
        </p:grpSpPr>
        <p:cxnSp>
          <p:nvCxnSpPr>
            <p:cNvPr id="43" name="Straight Arrow Connector 42"/>
            <p:cNvCxnSpPr/>
            <p:nvPr/>
          </p:nvCxnSpPr>
          <p:spPr>
            <a:xfrm rot="16200000" flipH="1">
              <a:off x="4346467" y="6005381"/>
              <a:ext cx="997763" cy="12958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4862222" y="5421210"/>
              <a:ext cx="6680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rgbClr val="FF0000"/>
                  </a:solidFill>
                </a:rPr>
                <a:t>Fg</a:t>
              </a:r>
              <a:r>
                <a:rPr lang="en-US" baseline="-25000" dirty="0" err="1">
                  <a:solidFill>
                    <a:srgbClr val="FF0000"/>
                  </a:solidFill>
                </a:rPr>
                <a:t>BE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2157478" y="3691434"/>
            <a:ext cx="668046" cy="912097"/>
            <a:chOff x="2157478" y="3691434"/>
            <a:chExt cx="668046" cy="912097"/>
          </a:xfrm>
        </p:grpSpPr>
        <p:cxnSp>
          <p:nvCxnSpPr>
            <p:cNvPr id="49" name="Straight Arrow Connector 48"/>
            <p:cNvCxnSpPr/>
            <p:nvPr/>
          </p:nvCxnSpPr>
          <p:spPr>
            <a:xfrm rot="16200000" flipH="1">
              <a:off x="2383918" y="4231292"/>
              <a:ext cx="731520" cy="12958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2157478" y="3691434"/>
              <a:ext cx="6680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rgbClr val="FF0000"/>
                  </a:solidFill>
                </a:rPr>
                <a:t>Fg</a:t>
              </a:r>
              <a:r>
                <a:rPr lang="en-US" baseline="-25000" dirty="0" err="1">
                  <a:solidFill>
                    <a:srgbClr val="FF0000"/>
                  </a:solidFill>
                </a:rPr>
                <a:t>EG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2756157" y="5664151"/>
            <a:ext cx="691399" cy="731520"/>
            <a:chOff x="2756157" y="5664151"/>
            <a:chExt cx="691399" cy="731520"/>
          </a:xfrm>
        </p:grpSpPr>
        <p:cxnSp>
          <p:nvCxnSpPr>
            <p:cNvPr id="50" name="Straight Arrow Connector 49"/>
            <p:cNvCxnSpPr/>
            <p:nvPr/>
          </p:nvCxnSpPr>
          <p:spPr>
            <a:xfrm rot="16200000" flipH="1">
              <a:off x="2396876" y="6023432"/>
              <a:ext cx="731520" cy="12958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>
              <a:off x="2779510" y="5746712"/>
              <a:ext cx="6680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rgbClr val="FF0000"/>
                  </a:solidFill>
                </a:rPr>
                <a:t>Fg</a:t>
              </a:r>
              <a:r>
                <a:rPr lang="en-US" baseline="-25000" dirty="0" err="1">
                  <a:solidFill>
                    <a:srgbClr val="FF0000"/>
                  </a:solidFill>
                </a:rPr>
                <a:t>GE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3015756" y="2989785"/>
            <a:ext cx="803870" cy="477252"/>
            <a:chOff x="3015756" y="2989785"/>
            <a:chExt cx="803870" cy="477252"/>
          </a:xfrm>
        </p:grpSpPr>
        <p:cxnSp>
          <p:nvCxnSpPr>
            <p:cNvPr id="56" name="Straight Arrow Connector 55"/>
            <p:cNvCxnSpPr/>
            <p:nvPr/>
          </p:nvCxnSpPr>
          <p:spPr>
            <a:xfrm rot="10800000" flipH="1">
              <a:off x="3015756" y="3454079"/>
              <a:ext cx="640080" cy="12958"/>
            </a:xfrm>
            <a:prstGeom prst="straightConnector1">
              <a:avLst/>
            </a:prstGeom>
            <a:ln w="38100" cmpd="sng">
              <a:solidFill>
                <a:srgbClr val="0000FF"/>
              </a:solidFill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3151580" y="2989785"/>
              <a:ext cx="66804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rgbClr val="0000FF"/>
                  </a:solidFill>
                </a:rPr>
                <a:t>Fa</a:t>
              </a:r>
              <a:r>
                <a:rPr lang="en-US" baseline="-25000" dirty="0" err="1">
                  <a:solidFill>
                    <a:srgbClr val="0000FF"/>
                  </a:solidFill>
                </a:rPr>
                <a:t>BG</a:t>
              </a:r>
              <a:endParaRPr lang="en-US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3848897" y="3015701"/>
            <a:ext cx="963410" cy="438378"/>
            <a:chOff x="3848897" y="3015701"/>
            <a:chExt cx="963410" cy="438378"/>
          </a:xfrm>
        </p:grpSpPr>
        <p:cxnSp>
          <p:nvCxnSpPr>
            <p:cNvPr id="57" name="Straight Arrow Connector 56"/>
            <p:cNvCxnSpPr/>
            <p:nvPr/>
          </p:nvCxnSpPr>
          <p:spPr>
            <a:xfrm rot="10800000" flipH="1">
              <a:off x="3848897" y="3441121"/>
              <a:ext cx="640080" cy="12958"/>
            </a:xfrm>
            <a:prstGeom prst="straightConnector1">
              <a:avLst/>
            </a:prstGeom>
            <a:ln w="38100" cmpd="sng">
              <a:solidFill>
                <a:srgbClr val="0000FF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/>
            <p:cNvSpPr txBox="1"/>
            <p:nvPr/>
          </p:nvSpPr>
          <p:spPr>
            <a:xfrm>
              <a:off x="4144261" y="3015701"/>
              <a:ext cx="66804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rgbClr val="0000FF"/>
                  </a:solidFill>
                </a:rPr>
                <a:t>Fa</a:t>
              </a:r>
              <a:r>
                <a:rPr lang="en-US" baseline="-25000" dirty="0" err="1">
                  <a:solidFill>
                    <a:srgbClr val="0000FF"/>
                  </a:solidFill>
                </a:rPr>
                <a:t>GB</a:t>
              </a:r>
              <a:endParaRPr lang="en-US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3151580" y="4201410"/>
            <a:ext cx="704357" cy="731520"/>
            <a:chOff x="3151580" y="4201410"/>
            <a:chExt cx="704357" cy="731520"/>
          </a:xfrm>
        </p:grpSpPr>
        <p:cxnSp>
          <p:nvCxnSpPr>
            <p:cNvPr id="65" name="Straight Arrow Connector 64"/>
            <p:cNvCxnSpPr/>
            <p:nvPr/>
          </p:nvCxnSpPr>
          <p:spPr>
            <a:xfrm rot="16200000" flipH="1">
              <a:off x="2792299" y="4560691"/>
              <a:ext cx="731520" cy="12958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6"/>
            <p:cNvSpPr txBox="1"/>
            <p:nvPr/>
          </p:nvSpPr>
          <p:spPr>
            <a:xfrm>
              <a:off x="3187891" y="4310811"/>
              <a:ext cx="66804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rgbClr val="008000"/>
                  </a:solidFill>
                </a:rPr>
                <a:t>Fn</a:t>
              </a:r>
              <a:r>
                <a:rPr lang="en-US" baseline="-25000" dirty="0" err="1">
                  <a:solidFill>
                    <a:srgbClr val="008000"/>
                  </a:solidFill>
                </a:rPr>
                <a:t>EG</a:t>
              </a:r>
              <a:endParaRPr lang="en-US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3164538" y="5138322"/>
            <a:ext cx="691399" cy="731520"/>
            <a:chOff x="3164538" y="5138322"/>
            <a:chExt cx="691399" cy="731520"/>
          </a:xfrm>
        </p:grpSpPr>
        <p:cxnSp>
          <p:nvCxnSpPr>
            <p:cNvPr id="66" name="Straight Arrow Connector 65"/>
            <p:cNvCxnSpPr/>
            <p:nvPr/>
          </p:nvCxnSpPr>
          <p:spPr>
            <a:xfrm rot="16200000" flipH="1">
              <a:off x="2805257" y="5497603"/>
              <a:ext cx="731520" cy="12958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/>
            <p:cNvSpPr txBox="1"/>
            <p:nvPr/>
          </p:nvSpPr>
          <p:spPr>
            <a:xfrm>
              <a:off x="3187891" y="5407513"/>
              <a:ext cx="66804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rgbClr val="008000"/>
                  </a:solidFill>
                </a:rPr>
                <a:t>Fn</a:t>
              </a:r>
              <a:r>
                <a:rPr lang="en-US" baseline="-25000" dirty="0" err="1">
                  <a:solidFill>
                    <a:srgbClr val="008000"/>
                  </a:solidFill>
                </a:rPr>
                <a:t>GE</a:t>
              </a:r>
              <a:endParaRPr lang="en-US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4213301" y="4419600"/>
            <a:ext cx="668046" cy="477252"/>
            <a:chOff x="4213301" y="4419600"/>
            <a:chExt cx="668046" cy="477252"/>
          </a:xfrm>
        </p:grpSpPr>
        <p:cxnSp>
          <p:nvCxnSpPr>
            <p:cNvPr id="71" name="Straight Arrow Connector 70"/>
            <p:cNvCxnSpPr/>
            <p:nvPr/>
          </p:nvCxnSpPr>
          <p:spPr>
            <a:xfrm rot="10800000" flipH="1">
              <a:off x="4260357" y="4883894"/>
              <a:ext cx="457200" cy="12958"/>
            </a:xfrm>
            <a:prstGeom prst="straightConnector1">
              <a:avLst/>
            </a:prstGeom>
            <a:ln w="38100" cmpd="sng">
              <a:solidFill>
                <a:srgbClr val="660066"/>
              </a:solidFill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/>
            <p:cNvSpPr txBox="1"/>
            <p:nvPr/>
          </p:nvSpPr>
          <p:spPr>
            <a:xfrm>
              <a:off x="4213301" y="4419600"/>
              <a:ext cx="66804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i="1">
                  <a:solidFill>
                    <a:srgbClr val="660066"/>
                  </a:solidFill>
                </a:rPr>
                <a:t>f</a:t>
              </a:r>
              <a:r>
                <a:rPr lang="en-US" baseline="-25000">
                  <a:solidFill>
                    <a:srgbClr val="660066"/>
                  </a:solidFill>
                </a:rPr>
                <a:t>EB</a:t>
              </a:r>
              <a:endParaRPr lang="en-US" dirty="0">
                <a:solidFill>
                  <a:srgbClr val="660066"/>
                </a:solidFill>
              </a:endParaRP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4886154" y="5171164"/>
            <a:ext cx="767571" cy="369332"/>
            <a:chOff x="4886154" y="5171164"/>
            <a:chExt cx="767571" cy="369332"/>
          </a:xfrm>
        </p:grpSpPr>
        <p:cxnSp>
          <p:nvCxnSpPr>
            <p:cNvPr id="72" name="Straight Arrow Connector 71"/>
            <p:cNvCxnSpPr/>
            <p:nvPr/>
          </p:nvCxnSpPr>
          <p:spPr>
            <a:xfrm rot="10800000" flipH="1">
              <a:off x="4886154" y="5181928"/>
              <a:ext cx="457200" cy="12958"/>
            </a:xfrm>
            <a:prstGeom prst="straightConnector1">
              <a:avLst/>
            </a:prstGeom>
            <a:ln w="38100" cmpd="sng">
              <a:solidFill>
                <a:srgbClr val="660066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/>
            <p:cNvSpPr txBox="1"/>
            <p:nvPr/>
          </p:nvSpPr>
          <p:spPr>
            <a:xfrm>
              <a:off x="4985679" y="5171164"/>
              <a:ext cx="66804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i="1">
                  <a:solidFill>
                    <a:srgbClr val="660066"/>
                  </a:solidFill>
                </a:rPr>
                <a:t>f</a:t>
              </a:r>
              <a:r>
                <a:rPr lang="en-US" baseline="-25000">
                  <a:solidFill>
                    <a:srgbClr val="660066"/>
                  </a:solidFill>
                </a:rPr>
                <a:t>BE</a:t>
              </a:r>
              <a:endParaRPr lang="en-US" dirty="0">
                <a:solidFill>
                  <a:srgbClr val="660066"/>
                </a:solidFill>
              </a:endParaRPr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2605990" y="4587504"/>
            <a:ext cx="1242919" cy="386546"/>
            <a:chOff x="2605990" y="4587504"/>
            <a:chExt cx="1242919" cy="386546"/>
          </a:xfrm>
        </p:grpSpPr>
        <p:cxnSp>
          <p:nvCxnSpPr>
            <p:cNvPr id="78" name="Straight Arrow Connector 77"/>
            <p:cNvCxnSpPr/>
            <p:nvPr/>
          </p:nvCxnSpPr>
          <p:spPr>
            <a:xfrm rot="10800000" flipH="1">
              <a:off x="3025949" y="4961092"/>
              <a:ext cx="822960" cy="12958"/>
            </a:xfrm>
            <a:prstGeom prst="straightConnector1">
              <a:avLst/>
            </a:prstGeom>
            <a:ln w="38100" cmpd="sng">
              <a:solidFill>
                <a:srgbClr val="660066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Box 79"/>
            <p:cNvSpPr txBox="1"/>
            <p:nvPr/>
          </p:nvSpPr>
          <p:spPr>
            <a:xfrm>
              <a:off x="2605990" y="4587504"/>
              <a:ext cx="66804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i="1">
                  <a:solidFill>
                    <a:srgbClr val="660066"/>
                  </a:solidFill>
                </a:rPr>
                <a:t>f</a:t>
              </a:r>
              <a:r>
                <a:rPr lang="en-US" baseline="-25000">
                  <a:solidFill>
                    <a:srgbClr val="660066"/>
                  </a:solidFill>
                </a:rPr>
                <a:t>EG</a:t>
              </a:r>
              <a:endParaRPr lang="en-US" dirty="0">
                <a:solidFill>
                  <a:srgbClr val="660066"/>
                </a:solidFill>
              </a:endParaRPr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1965837" y="5183572"/>
            <a:ext cx="1005625" cy="369332"/>
            <a:chOff x="1965837" y="5183572"/>
            <a:chExt cx="1005625" cy="369332"/>
          </a:xfrm>
        </p:grpSpPr>
        <p:cxnSp>
          <p:nvCxnSpPr>
            <p:cNvPr id="79" name="Straight Arrow Connector 78"/>
            <p:cNvCxnSpPr/>
            <p:nvPr/>
          </p:nvCxnSpPr>
          <p:spPr>
            <a:xfrm rot="10800000" flipH="1">
              <a:off x="2148502" y="5194336"/>
              <a:ext cx="822960" cy="12958"/>
            </a:xfrm>
            <a:prstGeom prst="straightConnector1">
              <a:avLst/>
            </a:prstGeom>
            <a:ln w="38100" cmpd="sng">
              <a:solidFill>
                <a:srgbClr val="660066"/>
              </a:solidFill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TextBox 80"/>
            <p:cNvSpPr txBox="1"/>
            <p:nvPr/>
          </p:nvSpPr>
          <p:spPr>
            <a:xfrm>
              <a:off x="1965837" y="5183572"/>
              <a:ext cx="66804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i="1">
                  <a:solidFill>
                    <a:srgbClr val="660066"/>
                  </a:solidFill>
                </a:rPr>
                <a:t>f</a:t>
              </a:r>
              <a:r>
                <a:rPr lang="en-US" baseline="-25000">
                  <a:solidFill>
                    <a:srgbClr val="660066"/>
                  </a:solidFill>
                </a:rPr>
                <a:t>GE</a:t>
              </a:r>
              <a:endParaRPr lang="en-US" dirty="0">
                <a:solidFill>
                  <a:srgbClr val="660066"/>
                </a:solidFill>
              </a:endParaRP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7244466" y="1929959"/>
            <a:ext cx="1529130" cy="1752551"/>
            <a:chOff x="6634866" y="1929959"/>
            <a:chExt cx="1529130" cy="1752551"/>
          </a:xfrm>
        </p:grpSpPr>
        <p:sp>
          <p:nvSpPr>
            <p:cNvPr id="83" name="Rectangle 82"/>
            <p:cNvSpPr/>
            <p:nvPr/>
          </p:nvSpPr>
          <p:spPr>
            <a:xfrm>
              <a:off x="6634866" y="2062158"/>
              <a:ext cx="155505" cy="15550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6634866" y="2510816"/>
              <a:ext cx="155505" cy="155505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6712619" y="1929959"/>
              <a:ext cx="14513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 Gravity</a:t>
              </a: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6712619" y="2386164"/>
              <a:ext cx="14513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rgbClr val="008000"/>
                  </a:solidFill>
                </a:rPr>
                <a:t> Normal</a:t>
              </a: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6634866" y="2977427"/>
              <a:ext cx="155505" cy="155505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6712619" y="2852775"/>
              <a:ext cx="14513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 </a:t>
              </a:r>
              <a:r>
                <a:rPr lang="en-US">
                  <a:solidFill>
                    <a:srgbClr val="0000FF"/>
                  </a:solidFill>
                </a:rPr>
                <a:t>Applied</a:t>
              </a: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6634866" y="3437830"/>
              <a:ext cx="155505" cy="155505"/>
            </a:xfrm>
            <a:prstGeom prst="rect">
              <a:avLst/>
            </a:prstGeom>
            <a:solidFill>
              <a:srgbClr val="66006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6712619" y="3313178"/>
              <a:ext cx="14513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 </a:t>
              </a:r>
              <a:r>
                <a:rPr lang="en-US">
                  <a:solidFill>
                    <a:srgbClr val="660066"/>
                  </a:solidFill>
                </a:rPr>
                <a:t>Friction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Newton’s 3</a:t>
            </a:r>
            <a:r>
              <a:rPr lang="en-US" baseline="30000"/>
              <a:t>rd</a:t>
            </a:r>
            <a:r>
              <a:rPr lang="en-US"/>
              <a:t> Law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While one object is exerting a force on another…the other is ALWAYS exerting a force back that has the SAME MAGNITUDE but OPPOSITE DIRECTION:</a:t>
            </a:r>
          </a:p>
          <a:p>
            <a:r>
              <a:rPr lang="en-US" b="1" dirty="0"/>
              <a:t>F</a:t>
            </a:r>
            <a:r>
              <a:rPr lang="en-US" sz="2000" b="1" dirty="0"/>
              <a:t>AB </a:t>
            </a:r>
            <a:r>
              <a:rPr lang="en-US" b="1" dirty="0"/>
              <a:t>means force </a:t>
            </a:r>
            <a:r>
              <a:rPr lang="en-US" b="1" i="1" dirty="0"/>
              <a:t>from </a:t>
            </a:r>
            <a:r>
              <a:rPr lang="en-US" b="1" dirty="0"/>
              <a:t>A on B</a:t>
            </a:r>
          </a:p>
          <a:p>
            <a:endParaRPr lang="en-US" b="1" dirty="0"/>
          </a:p>
          <a:p>
            <a:endParaRPr lang="en-US" b="1" dirty="0"/>
          </a:p>
          <a:p>
            <a:endParaRPr lang="en-US" dirty="0"/>
          </a:p>
          <a:p>
            <a:pPr algn="ctr">
              <a:buNone/>
            </a:pP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7353218"/>
              </p:ext>
            </p:extLst>
          </p:nvPr>
        </p:nvGraphicFramePr>
        <p:xfrm>
          <a:off x="2535238" y="4132263"/>
          <a:ext cx="3886200" cy="112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6" name="Equation" r:id="rId3" imgW="749160" imgH="215640" progId="Equation.3">
                  <p:embed/>
                </p:oleObj>
              </mc:Choice>
              <mc:Fallback>
                <p:oleObj name="Equation" r:id="rId3" imgW="749160" imgH="215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5238" y="4132263"/>
                        <a:ext cx="3886200" cy="1120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5"/>
          <p:cNvGrpSpPr/>
          <p:nvPr/>
        </p:nvGrpSpPr>
        <p:grpSpPr>
          <a:xfrm>
            <a:off x="233254" y="907057"/>
            <a:ext cx="7166717" cy="4143710"/>
            <a:chOff x="233254" y="907057"/>
            <a:chExt cx="7166717" cy="4143710"/>
          </a:xfrm>
        </p:grpSpPr>
        <p:sp>
          <p:nvSpPr>
            <p:cNvPr id="4" name="Rectangle 3"/>
            <p:cNvSpPr/>
            <p:nvPr/>
          </p:nvSpPr>
          <p:spPr>
            <a:xfrm>
              <a:off x="3798445" y="907057"/>
              <a:ext cx="2291908" cy="414371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/>
            <p:nvPr/>
          </p:nvCxnSpPr>
          <p:spPr>
            <a:xfrm flipV="1">
              <a:off x="233254" y="5036544"/>
              <a:ext cx="7166717" cy="1422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 28"/>
            <p:cNvGrpSpPr/>
            <p:nvPr/>
          </p:nvGrpSpPr>
          <p:grpSpPr>
            <a:xfrm>
              <a:off x="1626992" y="2101814"/>
              <a:ext cx="2043372" cy="2855336"/>
              <a:chOff x="533400" y="1451291"/>
              <a:chExt cx="1143794" cy="1598297"/>
            </a:xfrm>
            <a:noFill/>
          </p:grpSpPr>
          <p:sp>
            <p:nvSpPr>
              <p:cNvPr id="7" name="Oval 6"/>
              <p:cNvSpPr/>
              <p:nvPr/>
            </p:nvSpPr>
            <p:spPr>
              <a:xfrm>
                <a:off x="1010781" y="1451291"/>
                <a:ext cx="453529" cy="45352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" name="Straight Connector 8"/>
              <p:cNvCxnSpPr>
                <a:stCxn id="7" idx="4"/>
              </p:cNvCxnSpPr>
              <p:nvPr/>
            </p:nvCxnSpPr>
            <p:spPr>
              <a:xfrm rot="5400000">
                <a:off x="885383" y="2162437"/>
                <a:ext cx="609780" cy="94546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1219200" y="2209800"/>
                <a:ext cx="457200" cy="1588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  <a:tailEnd type="oval" w="lg" len="sm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5400000">
                <a:off x="1675606" y="2210594"/>
                <a:ext cx="1588" cy="1588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1143000" y="2514600"/>
                <a:ext cx="381000" cy="7620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5400000">
                <a:off x="1181100" y="2705100"/>
                <a:ext cx="457200" cy="22860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1295400" y="3048000"/>
                <a:ext cx="168910" cy="1588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rot="5400000">
                <a:off x="876300" y="2552700"/>
                <a:ext cx="304800" cy="22860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10800000">
                <a:off x="609600" y="2667000"/>
                <a:ext cx="304800" cy="15240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5400000">
                <a:off x="495300" y="2705100"/>
                <a:ext cx="152400" cy="7620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2" name="TextBox 31"/>
          <p:cNvSpPr txBox="1"/>
          <p:nvPr/>
        </p:nvSpPr>
        <p:spPr>
          <a:xfrm>
            <a:off x="7153216" y="492402"/>
            <a:ext cx="13217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3 Objects</a:t>
            </a:r>
          </a:p>
          <a:p>
            <a:r>
              <a:rPr lang="en-US" dirty="0"/>
              <a:t>G = Guy</a:t>
            </a:r>
          </a:p>
          <a:p>
            <a:r>
              <a:rPr lang="en-US" dirty="0"/>
              <a:t>B = Box</a:t>
            </a:r>
          </a:p>
          <a:p>
            <a:r>
              <a:rPr lang="en-US" dirty="0"/>
              <a:t>E = Earth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5562600" y="3945198"/>
            <a:ext cx="704356" cy="997763"/>
            <a:chOff x="5562600" y="3945198"/>
            <a:chExt cx="704356" cy="997763"/>
          </a:xfrm>
        </p:grpSpPr>
        <p:cxnSp>
          <p:nvCxnSpPr>
            <p:cNvPr id="35" name="Straight Arrow Connector 34"/>
            <p:cNvCxnSpPr/>
            <p:nvPr/>
          </p:nvCxnSpPr>
          <p:spPr>
            <a:xfrm rot="16200000" flipH="1">
              <a:off x="5070197" y="4437601"/>
              <a:ext cx="997763" cy="12958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5598910" y="4003342"/>
              <a:ext cx="66804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rgbClr val="008000"/>
                  </a:solidFill>
                </a:rPr>
                <a:t>Fn</a:t>
              </a:r>
              <a:r>
                <a:rPr lang="en-US" baseline="-25000" dirty="0" err="1">
                  <a:solidFill>
                    <a:srgbClr val="008000"/>
                  </a:solidFill>
                </a:rPr>
                <a:t>EB</a:t>
              </a:r>
              <a:endParaRPr lang="en-US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5575558" y="5128312"/>
            <a:ext cx="691398" cy="997763"/>
            <a:chOff x="5575558" y="5128312"/>
            <a:chExt cx="691398" cy="997763"/>
          </a:xfrm>
        </p:grpSpPr>
        <p:cxnSp>
          <p:nvCxnSpPr>
            <p:cNvPr id="36" name="Straight Arrow Connector 35"/>
            <p:cNvCxnSpPr/>
            <p:nvPr/>
          </p:nvCxnSpPr>
          <p:spPr>
            <a:xfrm rot="16200000" flipH="1">
              <a:off x="5083155" y="5620715"/>
              <a:ext cx="997763" cy="12958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5598910" y="5671544"/>
              <a:ext cx="66804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rgbClr val="008000"/>
                  </a:solidFill>
                </a:rPr>
                <a:t>Fn</a:t>
              </a:r>
              <a:r>
                <a:rPr lang="en-US" baseline="-25000" dirty="0" err="1">
                  <a:solidFill>
                    <a:srgbClr val="008000"/>
                  </a:solidFill>
                </a:rPr>
                <a:t>BE</a:t>
              </a:r>
              <a:endParaRPr lang="en-US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4825912" y="2386164"/>
            <a:ext cx="704356" cy="997763"/>
            <a:chOff x="4825912" y="2386164"/>
            <a:chExt cx="704356" cy="997763"/>
          </a:xfrm>
        </p:grpSpPr>
        <p:cxnSp>
          <p:nvCxnSpPr>
            <p:cNvPr id="42" name="Straight Arrow Connector 41"/>
            <p:cNvCxnSpPr/>
            <p:nvPr/>
          </p:nvCxnSpPr>
          <p:spPr>
            <a:xfrm rot="16200000" flipH="1">
              <a:off x="4333509" y="2878567"/>
              <a:ext cx="997763" cy="12958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4862222" y="3003108"/>
              <a:ext cx="6680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rgbClr val="FF0000"/>
                  </a:solidFill>
                </a:rPr>
                <a:t>Fg</a:t>
              </a:r>
              <a:r>
                <a:rPr lang="en-US" baseline="-25000" dirty="0" err="1">
                  <a:solidFill>
                    <a:srgbClr val="FF0000"/>
                  </a:solidFill>
                </a:rPr>
                <a:t>EB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4838870" y="5421210"/>
            <a:ext cx="691398" cy="1089531"/>
            <a:chOff x="4838870" y="5421210"/>
            <a:chExt cx="691398" cy="1089531"/>
          </a:xfrm>
        </p:grpSpPr>
        <p:cxnSp>
          <p:nvCxnSpPr>
            <p:cNvPr id="43" name="Straight Arrow Connector 42"/>
            <p:cNvCxnSpPr/>
            <p:nvPr/>
          </p:nvCxnSpPr>
          <p:spPr>
            <a:xfrm rot="16200000" flipH="1">
              <a:off x="4346467" y="6005381"/>
              <a:ext cx="997763" cy="12958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4862222" y="5421210"/>
              <a:ext cx="6680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rgbClr val="FF0000"/>
                  </a:solidFill>
                </a:rPr>
                <a:t>Fg</a:t>
              </a:r>
              <a:r>
                <a:rPr lang="en-US" baseline="-25000" dirty="0" err="1">
                  <a:solidFill>
                    <a:srgbClr val="FF0000"/>
                  </a:solidFill>
                </a:rPr>
                <a:t>BE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50" name="Straight Arrow Connector 49"/>
          <p:cNvCxnSpPr/>
          <p:nvPr/>
        </p:nvCxnSpPr>
        <p:spPr>
          <a:xfrm rot="16200000" flipH="1">
            <a:off x="2396876" y="6023432"/>
            <a:ext cx="731520" cy="12958"/>
          </a:xfrm>
          <a:prstGeom prst="straightConnector1">
            <a:avLst/>
          </a:prstGeom>
          <a:ln w="38100" cmpd="sng">
            <a:solidFill>
              <a:srgbClr val="FF0000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rot="16200000" flipH="1">
            <a:off x="2383918" y="4231292"/>
            <a:ext cx="731520" cy="12958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2157478" y="3691434"/>
            <a:ext cx="668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Fg</a:t>
            </a:r>
            <a:r>
              <a:rPr lang="en-US" baseline="-25000" dirty="0" err="1">
                <a:solidFill>
                  <a:srgbClr val="FF0000"/>
                </a:solidFill>
              </a:rPr>
              <a:t>EG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779510" y="5746712"/>
            <a:ext cx="668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Fg</a:t>
            </a:r>
            <a:r>
              <a:rPr lang="en-US" baseline="-25000" dirty="0" err="1">
                <a:solidFill>
                  <a:srgbClr val="FF0000"/>
                </a:solidFill>
              </a:rPr>
              <a:t>GE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56" name="Straight Arrow Connector 55"/>
          <p:cNvCxnSpPr/>
          <p:nvPr/>
        </p:nvCxnSpPr>
        <p:spPr>
          <a:xfrm rot="10800000" flipH="1">
            <a:off x="3015756" y="3454079"/>
            <a:ext cx="640080" cy="12958"/>
          </a:xfrm>
          <a:prstGeom prst="straightConnector1">
            <a:avLst/>
          </a:prstGeom>
          <a:ln w="38100" cmpd="sng">
            <a:solidFill>
              <a:srgbClr val="0000FF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3151580" y="2989785"/>
            <a:ext cx="66804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00FF"/>
                </a:solidFill>
              </a:rPr>
              <a:t>Fa</a:t>
            </a:r>
            <a:r>
              <a:rPr lang="en-US" baseline="-25000" dirty="0" err="1">
                <a:solidFill>
                  <a:srgbClr val="0000FF"/>
                </a:solidFill>
              </a:rPr>
              <a:t>BG</a:t>
            </a:r>
            <a:endParaRPr lang="en-US" dirty="0">
              <a:solidFill>
                <a:srgbClr val="0000FF"/>
              </a:solidFill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3848897" y="3015701"/>
            <a:ext cx="963410" cy="438378"/>
            <a:chOff x="3848897" y="3015701"/>
            <a:chExt cx="963410" cy="438378"/>
          </a:xfrm>
        </p:grpSpPr>
        <p:cxnSp>
          <p:nvCxnSpPr>
            <p:cNvPr id="57" name="Straight Arrow Connector 56"/>
            <p:cNvCxnSpPr/>
            <p:nvPr/>
          </p:nvCxnSpPr>
          <p:spPr>
            <a:xfrm rot="10800000" flipH="1">
              <a:off x="3848897" y="3441121"/>
              <a:ext cx="640080" cy="12958"/>
            </a:xfrm>
            <a:prstGeom prst="straightConnector1">
              <a:avLst/>
            </a:prstGeom>
            <a:ln w="38100" cmpd="sng">
              <a:solidFill>
                <a:srgbClr val="0000FF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/>
            <p:cNvSpPr txBox="1"/>
            <p:nvPr/>
          </p:nvSpPr>
          <p:spPr>
            <a:xfrm>
              <a:off x="4144261" y="3015701"/>
              <a:ext cx="66804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rgbClr val="0000FF"/>
                  </a:solidFill>
                </a:rPr>
                <a:t>Fa</a:t>
              </a:r>
              <a:r>
                <a:rPr lang="en-US" baseline="-25000" dirty="0" err="1">
                  <a:solidFill>
                    <a:srgbClr val="0000FF"/>
                  </a:solidFill>
                </a:rPr>
                <a:t>GB</a:t>
              </a:r>
              <a:endParaRPr lang="en-US" dirty="0">
                <a:solidFill>
                  <a:srgbClr val="0000FF"/>
                </a:solidFill>
              </a:endParaRPr>
            </a:p>
          </p:txBody>
        </p:sp>
      </p:grpSp>
      <p:cxnSp>
        <p:nvCxnSpPr>
          <p:cNvPr id="66" name="Straight Arrow Connector 65"/>
          <p:cNvCxnSpPr/>
          <p:nvPr/>
        </p:nvCxnSpPr>
        <p:spPr>
          <a:xfrm rot="16200000" flipH="1">
            <a:off x="2805257" y="5497603"/>
            <a:ext cx="731520" cy="12958"/>
          </a:xfrm>
          <a:prstGeom prst="straightConnector1">
            <a:avLst/>
          </a:prstGeom>
          <a:ln w="38100" cmpd="sng">
            <a:solidFill>
              <a:srgbClr val="008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2" name="Group 81"/>
          <p:cNvGrpSpPr/>
          <p:nvPr/>
        </p:nvGrpSpPr>
        <p:grpSpPr>
          <a:xfrm>
            <a:off x="3151580" y="4207760"/>
            <a:ext cx="704357" cy="731520"/>
            <a:chOff x="3151580" y="4201410"/>
            <a:chExt cx="704357" cy="731520"/>
          </a:xfrm>
        </p:grpSpPr>
        <p:cxnSp>
          <p:nvCxnSpPr>
            <p:cNvPr id="65" name="Straight Arrow Connector 64"/>
            <p:cNvCxnSpPr/>
            <p:nvPr/>
          </p:nvCxnSpPr>
          <p:spPr>
            <a:xfrm rot="16200000" flipH="1">
              <a:off x="2792299" y="4560691"/>
              <a:ext cx="731520" cy="12958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6"/>
            <p:cNvSpPr txBox="1"/>
            <p:nvPr/>
          </p:nvSpPr>
          <p:spPr>
            <a:xfrm>
              <a:off x="3187891" y="4336211"/>
              <a:ext cx="66804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rgbClr val="008000"/>
                  </a:solidFill>
                </a:rPr>
                <a:t>Fn</a:t>
              </a:r>
              <a:r>
                <a:rPr lang="en-US" baseline="-25000" dirty="0" err="1">
                  <a:solidFill>
                    <a:srgbClr val="008000"/>
                  </a:solidFill>
                </a:rPr>
                <a:t>EG</a:t>
              </a:r>
              <a:endParaRPr lang="en-US" dirty="0">
                <a:solidFill>
                  <a:srgbClr val="008000"/>
                </a:solidFill>
              </a:endParaRPr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3187891" y="5471013"/>
            <a:ext cx="66804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8000"/>
                </a:solidFill>
              </a:rPr>
              <a:t>Fn</a:t>
            </a:r>
            <a:r>
              <a:rPr lang="en-US" baseline="-25000" dirty="0" err="1">
                <a:solidFill>
                  <a:srgbClr val="008000"/>
                </a:solidFill>
              </a:rPr>
              <a:t>GE</a:t>
            </a:r>
            <a:endParaRPr lang="en-US" dirty="0">
              <a:solidFill>
                <a:srgbClr val="008000"/>
              </a:solidFill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4213301" y="4419600"/>
            <a:ext cx="668046" cy="477252"/>
            <a:chOff x="4213301" y="4419600"/>
            <a:chExt cx="668046" cy="477252"/>
          </a:xfrm>
        </p:grpSpPr>
        <p:cxnSp>
          <p:nvCxnSpPr>
            <p:cNvPr id="71" name="Straight Arrow Connector 70"/>
            <p:cNvCxnSpPr/>
            <p:nvPr/>
          </p:nvCxnSpPr>
          <p:spPr>
            <a:xfrm rot="10800000" flipH="1">
              <a:off x="4260357" y="4883894"/>
              <a:ext cx="457200" cy="12958"/>
            </a:xfrm>
            <a:prstGeom prst="straightConnector1">
              <a:avLst/>
            </a:prstGeom>
            <a:ln w="38100" cmpd="sng">
              <a:solidFill>
                <a:srgbClr val="660066"/>
              </a:solidFill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/>
            <p:cNvSpPr txBox="1"/>
            <p:nvPr/>
          </p:nvSpPr>
          <p:spPr>
            <a:xfrm>
              <a:off x="4213301" y="4419600"/>
              <a:ext cx="66804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i="1">
                  <a:solidFill>
                    <a:srgbClr val="660066"/>
                  </a:solidFill>
                </a:rPr>
                <a:t>f</a:t>
              </a:r>
              <a:r>
                <a:rPr lang="en-US" baseline="-25000">
                  <a:solidFill>
                    <a:srgbClr val="660066"/>
                  </a:solidFill>
                </a:rPr>
                <a:t>EB</a:t>
              </a:r>
              <a:endParaRPr lang="en-US" dirty="0">
                <a:solidFill>
                  <a:srgbClr val="660066"/>
                </a:solidFill>
              </a:endParaRP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4886154" y="5171164"/>
            <a:ext cx="767571" cy="369332"/>
            <a:chOff x="4886154" y="5171164"/>
            <a:chExt cx="767571" cy="369332"/>
          </a:xfrm>
        </p:grpSpPr>
        <p:cxnSp>
          <p:nvCxnSpPr>
            <p:cNvPr id="72" name="Straight Arrow Connector 71"/>
            <p:cNvCxnSpPr/>
            <p:nvPr/>
          </p:nvCxnSpPr>
          <p:spPr>
            <a:xfrm rot="10800000" flipH="1">
              <a:off x="4886154" y="5181928"/>
              <a:ext cx="457200" cy="12958"/>
            </a:xfrm>
            <a:prstGeom prst="straightConnector1">
              <a:avLst/>
            </a:prstGeom>
            <a:ln w="38100" cmpd="sng">
              <a:solidFill>
                <a:srgbClr val="660066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/>
            <p:cNvSpPr txBox="1"/>
            <p:nvPr/>
          </p:nvSpPr>
          <p:spPr>
            <a:xfrm>
              <a:off x="4985679" y="5171164"/>
              <a:ext cx="66804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i="1">
                  <a:solidFill>
                    <a:srgbClr val="660066"/>
                  </a:solidFill>
                </a:rPr>
                <a:t>f</a:t>
              </a:r>
              <a:r>
                <a:rPr lang="en-US" baseline="-25000">
                  <a:solidFill>
                    <a:srgbClr val="660066"/>
                  </a:solidFill>
                </a:rPr>
                <a:t>BE</a:t>
              </a:r>
              <a:endParaRPr lang="en-US" dirty="0">
                <a:solidFill>
                  <a:srgbClr val="660066"/>
                </a:solidFill>
              </a:endParaRPr>
            </a:p>
          </p:txBody>
        </p:sp>
      </p:grpSp>
      <p:cxnSp>
        <p:nvCxnSpPr>
          <p:cNvPr id="78" name="Straight Arrow Connector 77"/>
          <p:cNvCxnSpPr/>
          <p:nvPr/>
        </p:nvCxnSpPr>
        <p:spPr>
          <a:xfrm rot="10800000" flipH="1">
            <a:off x="3025949" y="4961092"/>
            <a:ext cx="822960" cy="12958"/>
          </a:xfrm>
          <a:prstGeom prst="straightConnector1">
            <a:avLst/>
          </a:prstGeom>
          <a:ln w="38100" cmpd="sng">
            <a:solidFill>
              <a:srgbClr val="660066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2605990" y="4587504"/>
            <a:ext cx="66804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i="1">
                <a:solidFill>
                  <a:srgbClr val="660066"/>
                </a:solidFill>
              </a:rPr>
              <a:t>f</a:t>
            </a:r>
            <a:r>
              <a:rPr lang="en-US" baseline="-25000">
                <a:solidFill>
                  <a:srgbClr val="660066"/>
                </a:solidFill>
              </a:rPr>
              <a:t>EG</a:t>
            </a:r>
            <a:endParaRPr lang="en-US" dirty="0">
              <a:solidFill>
                <a:srgbClr val="660066"/>
              </a:solidFill>
            </a:endParaRPr>
          </a:p>
        </p:txBody>
      </p:sp>
      <p:grpSp>
        <p:nvGrpSpPr>
          <p:cNvPr id="98" name="Group 97"/>
          <p:cNvGrpSpPr/>
          <p:nvPr/>
        </p:nvGrpSpPr>
        <p:grpSpPr>
          <a:xfrm>
            <a:off x="1965837" y="5183572"/>
            <a:ext cx="1005625" cy="369332"/>
            <a:chOff x="1965837" y="5183572"/>
            <a:chExt cx="1005625" cy="369332"/>
          </a:xfrm>
        </p:grpSpPr>
        <p:cxnSp>
          <p:nvCxnSpPr>
            <p:cNvPr id="79" name="Straight Arrow Connector 78"/>
            <p:cNvCxnSpPr/>
            <p:nvPr/>
          </p:nvCxnSpPr>
          <p:spPr>
            <a:xfrm rot="10800000" flipH="1">
              <a:off x="2148502" y="5194336"/>
              <a:ext cx="822960" cy="12958"/>
            </a:xfrm>
            <a:prstGeom prst="straightConnector1">
              <a:avLst/>
            </a:prstGeom>
            <a:ln w="38100" cmpd="sng">
              <a:solidFill>
                <a:srgbClr val="660066"/>
              </a:solidFill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TextBox 80"/>
            <p:cNvSpPr txBox="1"/>
            <p:nvPr/>
          </p:nvSpPr>
          <p:spPr>
            <a:xfrm>
              <a:off x="1965837" y="5183572"/>
              <a:ext cx="66804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i="1">
                  <a:solidFill>
                    <a:srgbClr val="660066"/>
                  </a:solidFill>
                </a:rPr>
                <a:t>f</a:t>
              </a:r>
              <a:r>
                <a:rPr lang="en-US" baseline="-25000">
                  <a:solidFill>
                    <a:srgbClr val="660066"/>
                  </a:solidFill>
                </a:rPr>
                <a:t>GE</a:t>
              </a:r>
              <a:endParaRPr lang="en-US" dirty="0">
                <a:solidFill>
                  <a:srgbClr val="660066"/>
                </a:solidFill>
              </a:endParaRPr>
            </a:p>
          </p:txBody>
        </p:sp>
      </p:grpSp>
      <p:grpSp>
        <p:nvGrpSpPr>
          <p:cNvPr id="19" name="Group 90"/>
          <p:cNvGrpSpPr/>
          <p:nvPr/>
        </p:nvGrpSpPr>
        <p:grpSpPr>
          <a:xfrm>
            <a:off x="7244466" y="1929959"/>
            <a:ext cx="1529130" cy="1752551"/>
            <a:chOff x="6634866" y="1929959"/>
            <a:chExt cx="1529130" cy="1752551"/>
          </a:xfrm>
        </p:grpSpPr>
        <p:sp>
          <p:nvSpPr>
            <p:cNvPr id="83" name="Rectangle 82"/>
            <p:cNvSpPr/>
            <p:nvPr/>
          </p:nvSpPr>
          <p:spPr>
            <a:xfrm>
              <a:off x="6634866" y="2062158"/>
              <a:ext cx="155505" cy="15550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6634866" y="2510816"/>
              <a:ext cx="155505" cy="155505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6712619" y="1929959"/>
              <a:ext cx="14513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 Gravity</a:t>
              </a: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6712619" y="2386164"/>
              <a:ext cx="14513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rgbClr val="008000"/>
                  </a:solidFill>
                </a:rPr>
                <a:t> Normal</a:t>
              </a: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6634866" y="2977427"/>
              <a:ext cx="155505" cy="155505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6712619" y="2852775"/>
              <a:ext cx="14513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 </a:t>
              </a:r>
              <a:r>
                <a:rPr lang="en-US">
                  <a:solidFill>
                    <a:srgbClr val="0000FF"/>
                  </a:solidFill>
                </a:rPr>
                <a:t>Applied</a:t>
              </a: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6634866" y="3437830"/>
              <a:ext cx="155505" cy="155505"/>
            </a:xfrm>
            <a:prstGeom prst="rect">
              <a:avLst/>
            </a:prstGeom>
            <a:solidFill>
              <a:srgbClr val="66006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6712619" y="3313178"/>
              <a:ext cx="14513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 </a:t>
              </a:r>
              <a:r>
                <a:rPr lang="en-US">
                  <a:solidFill>
                    <a:srgbClr val="660066"/>
                  </a:solidFill>
                </a:rPr>
                <a:t>Friction</a:t>
              </a:r>
            </a:p>
          </p:txBody>
        </p:sp>
      </p:grpSp>
      <p:sp>
        <p:nvSpPr>
          <p:cNvPr id="69" name="Oval 68"/>
          <p:cNvSpPr/>
          <p:nvPr/>
        </p:nvSpPr>
        <p:spPr>
          <a:xfrm>
            <a:off x="4862222" y="2885987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2793500" y="3176387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TextBox 90"/>
          <p:cNvSpPr txBox="1"/>
          <p:nvPr/>
        </p:nvSpPr>
        <p:spPr>
          <a:xfrm>
            <a:off x="1676400" y="47117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92" name="TextBox 91"/>
          <p:cNvSpPr txBox="1"/>
          <p:nvPr/>
        </p:nvSpPr>
        <p:spPr>
          <a:xfrm>
            <a:off x="4267200" y="1219200"/>
            <a:ext cx="1509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FBD for Box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2216568" y="1601232"/>
            <a:ext cx="1509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FBD for Guy</a:t>
            </a:r>
          </a:p>
        </p:txBody>
      </p:sp>
      <p:sp>
        <p:nvSpPr>
          <p:cNvPr id="94" name="Oval 93"/>
          <p:cNvSpPr/>
          <p:nvPr/>
        </p:nvSpPr>
        <p:spPr>
          <a:xfrm>
            <a:off x="7835900" y="5700992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TextBox 98"/>
          <p:cNvSpPr txBox="1"/>
          <p:nvPr/>
        </p:nvSpPr>
        <p:spPr>
          <a:xfrm>
            <a:off x="6317758" y="4307530"/>
            <a:ext cx="1509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FBD for Earth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59259E-6 L 0.00973 0.07778 " pathEditMode="relative" rAng="0" ptsTypes="AA">
                                      <p:cBhvr>
                                        <p:cTn id="1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" y="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-0.07223 -0.29792 " pathEditMode="relative" ptsTypes="AA">
                                      <p:cBhvr>
                                        <p:cTn id="1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81481E-6 L 0.12205 -0.07847 " pathEditMode="relative" ptsTypes="AA">
                                      <p:cBhvr>
                                        <p:cTn id="1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0.01667 -0.28102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" y="-14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ntr" presetSubtype="4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85185E-6 L -0.03403 -0.25648 " pathEditMode="relative" rAng="0" ptsTypes="AA">
                                      <p:cBhvr>
                                        <p:cTn id="3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0" y="-12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7037E-7 L -0.09236 -0.03264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00" y="-160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-7.40741E-7 L -0.15834 0.01227 " pathEditMode="relative" ptsTypes="AA">
                                      <p:cBhvr>
                                        <p:cTn id="3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-0.00047 L -0.01459 -0.2507 " pathEditMode="relative" rAng="0" ptsTypes="AA">
                                      <p:cBhvr>
                                        <p:cTn id="4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" y="-1250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33333E-6 L 0.12639 -0.2331 " pathEditMode="relative" rAng="0" ptsTypes="AA">
                                      <p:cBhvr>
                                        <p:cTn id="4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0" y="-11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0.01146 -0.08449 " pathEditMode="relative" rAng="0" ptsTypes="AA">
                                      <p:cBhvr>
                                        <p:cTn id="4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" y="-420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6 L 0.07638 -0.0044 " pathEditMode="relative" rAng="0" ptsTypes="AA">
                                      <p:cBhvr>
                                        <p:cTn id="4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0" y="-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7037E-7 L 0.26267 0.08889 " pathEditMode="relative" rAng="0" ptsTypes="AA">
                                      <p:cBhvr>
                                        <p:cTn id="5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00" y="4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-0.00625 L 0.50608 0.09375 " pathEditMode="relative" ptsTypes="AA">
                                      <p:cBhvr>
                                        <p:cTn id="6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33333E-6 L 0.42917 0.08912 " pathEditMode="relative" ptsTypes="AA">
                                      <p:cBhvr>
                                        <p:cTn id="6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0.0007 L 0.34341 -0.11435 " pathEditMode="relative" rAng="0" ptsTypes="AA">
                                      <p:cBhvr>
                                        <p:cTn id="6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00" y="-5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0.5507 -0.09838 " pathEditMode="relative" rAng="0" ptsTypes="AA">
                                      <p:cBhvr>
                                        <p:cTn id="7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00" y="-490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8.51852E-6 L 0.479 -0.10763 " pathEditMode="relative" ptsTypes="AA">
                                      <p:cBhvr>
                                        <p:cTn id="7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96296E-6 L 0.33697 0.08148 " pathEditMode="relative" rAng="0" ptsTypes="AA">
                                      <p:cBhvr>
                                        <p:cTn id="7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00" y="4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00"/>
                            </p:stCondLst>
                            <p:childTnLst>
                              <p:par>
                                <p:cTn id="7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11111E-6 L 0.5309 0.08657 " pathEditMode="relative" rAng="0" ptsTypes="AA">
                                      <p:cBhvr>
                                        <p:cTn id="7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00" y="4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8" grpId="0"/>
      <p:bldP spid="68" grpId="0"/>
      <p:bldP spid="80" grpId="0"/>
      <p:bldP spid="69" grpId="0" animBg="1"/>
      <p:bldP spid="70" grpId="0" animBg="1"/>
      <p:bldP spid="92" grpId="0"/>
      <p:bldP spid="93" grpId="1"/>
      <p:bldP spid="94" grpId="0" animBg="1"/>
      <p:bldP spid="9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9400" y="183042"/>
            <a:ext cx="5238168" cy="5238168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5226005" y="1809128"/>
            <a:ext cx="1003389" cy="1828800"/>
            <a:chOff x="4825911" y="1555128"/>
            <a:chExt cx="1003389" cy="1828800"/>
          </a:xfrm>
        </p:grpSpPr>
        <p:cxnSp>
          <p:nvCxnSpPr>
            <p:cNvPr id="6" name="Straight Arrow Connector 5"/>
            <p:cNvCxnSpPr/>
            <p:nvPr/>
          </p:nvCxnSpPr>
          <p:spPr>
            <a:xfrm rot="16200000" flipH="1">
              <a:off x="3917990" y="2463049"/>
              <a:ext cx="1828800" cy="12958"/>
            </a:xfrm>
            <a:prstGeom prst="straightConnector1">
              <a:avLst/>
            </a:prstGeom>
            <a:ln w="76200" cmpd="sng">
              <a:solidFill>
                <a:srgbClr val="FF0000"/>
              </a:solidFill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4976522" y="2324100"/>
              <a:ext cx="852778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solidFill>
                    <a:srgbClr val="FF0000"/>
                  </a:solidFill>
                </a:rPr>
                <a:t>F</a:t>
              </a:r>
              <a:r>
                <a:rPr lang="en-US" sz="3200" baseline="-25000">
                  <a:solidFill>
                    <a:srgbClr val="FF0000"/>
                  </a:solidFill>
                </a:rPr>
                <a:t>NH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238963" y="4935942"/>
            <a:ext cx="990431" cy="1828800"/>
            <a:chOff x="4838869" y="4681942"/>
            <a:chExt cx="990431" cy="1828800"/>
          </a:xfrm>
        </p:grpSpPr>
        <p:cxnSp>
          <p:nvCxnSpPr>
            <p:cNvPr id="9" name="Straight Arrow Connector 8"/>
            <p:cNvCxnSpPr/>
            <p:nvPr/>
          </p:nvCxnSpPr>
          <p:spPr>
            <a:xfrm rot="16200000" flipH="1">
              <a:off x="3930948" y="5589863"/>
              <a:ext cx="1828800" cy="12958"/>
            </a:xfrm>
            <a:prstGeom prst="straightConnector1">
              <a:avLst/>
            </a:prstGeom>
            <a:ln w="76200" cmpd="sng">
              <a:solidFill>
                <a:srgbClr val="FF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4862222" y="5421210"/>
              <a:ext cx="967078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solidFill>
                    <a:srgbClr val="FF0000"/>
                  </a:solidFill>
                </a:rPr>
                <a:t>F</a:t>
              </a:r>
              <a:r>
                <a:rPr lang="en-US" sz="3200" baseline="-25000">
                  <a:solidFill>
                    <a:srgbClr val="FF0000"/>
                  </a:solidFill>
                </a:rPr>
                <a:t>HN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999" y="394487"/>
            <a:ext cx="7480301" cy="5111539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2931822" y="4382512"/>
            <a:ext cx="2402436" cy="584776"/>
            <a:chOff x="2931822" y="4382512"/>
            <a:chExt cx="2402436" cy="584776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3784600" y="4965700"/>
              <a:ext cx="1549658" cy="1588"/>
            </a:xfrm>
            <a:prstGeom prst="straightConnector1">
              <a:avLst/>
            </a:prstGeom>
            <a:ln w="76200" cmpd="sng">
              <a:solidFill>
                <a:srgbClr val="FF0000"/>
              </a:solidFill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2931822" y="4382512"/>
              <a:ext cx="852778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i="1" dirty="0" err="1">
                  <a:solidFill>
                    <a:srgbClr val="FF0000"/>
                  </a:solidFill>
                </a:rPr>
                <a:t>f</a:t>
              </a:r>
              <a:r>
                <a:rPr lang="en-US" sz="3200" baseline="-25000" dirty="0" err="1">
                  <a:solidFill>
                    <a:srgbClr val="FF0000"/>
                  </a:solidFill>
                </a:rPr>
                <a:t>RT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334000" y="4967288"/>
            <a:ext cx="2705100" cy="584776"/>
            <a:chOff x="5334000" y="4967288"/>
            <a:chExt cx="2705100" cy="584776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5334000" y="5257800"/>
              <a:ext cx="1549658" cy="1588"/>
            </a:xfrm>
            <a:prstGeom prst="straightConnector1">
              <a:avLst/>
            </a:prstGeom>
            <a:ln w="76200" cmpd="sng">
              <a:solidFill>
                <a:srgbClr val="FF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7072022" y="4967288"/>
              <a:ext cx="967078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i="1">
                  <a:solidFill>
                    <a:srgbClr val="FF0000"/>
                  </a:solidFill>
                </a:rPr>
                <a:t>f</a:t>
              </a:r>
              <a:r>
                <a:rPr lang="en-US" sz="3200" baseline="-25000">
                  <a:solidFill>
                    <a:srgbClr val="FF0000"/>
                  </a:solidFill>
                </a:rPr>
                <a:t>TR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4150" y="444500"/>
            <a:ext cx="6235700" cy="6350000"/>
          </a:xfrm>
          <a:prstGeom prst="rect">
            <a:avLst/>
          </a:prstGeom>
        </p:spPr>
      </p:pic>
      <p:grpSp>
        <p:nvGrpSpPr>
          <p:cNvPr id="2" name="Group 4"/>
          <p:cNvGrpSpPr/>
          <p:nvPr/>
        </p:nvGrpSpPr>
        <p:grpSpPr>
          <a:xfrm>
            <a:off x="4495800" y="457200"/>
            <a:ext cx="1003389" cy="1371600"/>
            <a:chOff x="4825911" y="2012328"/>
            <a:chExt cx="1003389" cy="1371600"/>
          </a:xfrm>
        </p:grpSpPr>
        <p:cxnSp>
          <p:nvCxnSpPr>
            <p:cNvPr id="6" name="Straight Arrow Connector 5"/>
            <p:cNvCxnSpPr/>
            <p:nvPr/>
          </p:nvCxnSpPr>
          <p:spPr>
            <a:xfrm rot="16200000" flipH="1">
              <a:off x="4146590" y="2691649"/>
              <a:ext cx="1371600" cy="12958"/>
            </a:xfrm>
            <a:prstGeom prst="straightConnector1">
              <a:avLst/>
            </a:prstGeom>
            <a:ln w="76200" cmpd="sng">
              <a:solidFill>
                <a:srgbClr val="FF0000"/>
              </a:solidFill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4976522" y="2324100"/>
              <a:ext cx="852778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solidFill>
                    <a:srgbClr val="FF0000"/>
                  </a:solidFill>
                </a:rPr>
                <a:t>F</a:t>
              </a:r>
              <a:r>
                <a:rPr lang="en-US" sz="3200" baseline="-25000">
                  <a:solidFill>
                    <a:srgbClr val="FF0000"/>
                  </a:solidFill>
                </a:rPr>
                <a:t>GR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" name="Group 7"/>
          <p:cNvGrpSpPr/>
          <p:nvPr/>
        </p:nvGrpSpPr>
        <p:grpSpPr>
          <a:xfrm>
            <a:off x="4495800" y="3327401"/>
            <a:ext cx="1180931" cy="1371600"/>
            <a:chOff x="4838869" y="5139142"/>
            <a:chExt cx="1180931" cy="1371600"/>
          </a:xfrm>
        </p:grpSpPr>
        <p:cxnSp>
          <p:nvCxnSpPr>
            <p:cNvPr id="9" name="Straight Arrow Connector 8"/>
            <p:cNvCxnSpPr/>
            <p:nvPr/>
          </p:nvCxnSpPr>
          <p:spPr>
            <a:xfrm rot="16200000" flipH="1">
              <a:off x="4159548" y="5818463"/>
              <a:ext cx="1371600" cy="12958"/>
            </a:xfrm>
            <a:prstGeom prst="straightConnector1">
              <a:avLst/>
            </a:prstGeom>
            <a:ln w="76200" cmpd="sng">
              <a:solidFill>
                <a:srgbClr val="FF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5052722" y="5421210"/>
              <a:ext cx="967078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solidFill>
                    <a:srgbClr val="FF0000"/>
                  </a:solidFill>
                </a:rPr>
                <a:t>F</a:t>
              </a:r>
              <a:r>
                <a:rPr lang="en-US" sz="3200" baseline="-25000">
                  <a:solidFill>
                    <a:srgbClr val="FF0000"/>
                  </a:solidFill>
                </a:rPr>
                <a:t>RG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8486" y="228600"/>
            <a:ext cx="5298540" cy="6604622"/>
          </a:xfrm>
          <a:prstGeom prst="rect">
            <a:avLst/>
          </a:prstGeom>
        </p:spPr>
      </p:pic>
      <p:grpSp>
        <p:nvGrpSpPr>
          <p:cNvPr id="2" name="Group 4"/>
          <p:cNvGrpSpPr/>
          <p:nvPr/>
        </p:nvGrpSpPr>
        <p:grpSpPr>
          <a:xfrm>
            <a:off x="5346958" y="4920051"/>
            <a:ext cx="1003389" cy="1727201"/>
            <a:chOff x="4825911" y="1656727"/>
            <a:chExt cx="1003389" cy="1727201"/>
          </a:xfrm>
        </p:grpSpPr>
        <p:cxnSp>
          <p:nvCxnSpPr>
            <p:cNvPr id="6" name="Straight Arrow Connector 5"/>
            <p:cNvCxnSpPr/>
            <p:nvPr/>
          </p:nvCxnSpPr>
          <p:spPr>
            <a:xfrm rot="16200000" flipH="1">
              <a:off x="4146590" y="2691649"/>
              <a:ext cx="1371600" cy="12958"/>
            </a:xfrm>
            <a:prstGeom prst="straightConnector1">
              <a:avLst/>
            </a:prstGeom>
            <a:ln w="76200" cmpd="sng">
              <a:solidFill>
                <a:srgbClr val="FF0000"/>
              </a:solidFill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4976522" y="1656727"/>
              <a:ext cx="852778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solidFill>
                    <a:srgbClr val="FF0000"/>
                  </a:solidFill>
                </a:rPr>
                <a:t>Fg</a:t>
              </a:r>
              <a:r>
                <a:rPr lang="en-US" sz="3200" baseline="-25000">
                  <a:solidFill>
                    <a:srgbClr val="FF0000"/>
                  </a:solidFill>
                </a:rPr>
                <a:t>BE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" name="Group 7"/>
          <p:cNvGrpSpPr/>
          <p:nvPr/>
        </p:nvGrpSpPr>
        <p:grpSpPr>
          <a:xfrm>
            <a:off x="5334000" y="2514600"/>
            <a:ext cx="1180931" cy="1371600"/>
            <a:chOff x="4838869" y="5139142"/>
            <a:chExt cx="1180931" cy="1371600"/>
          </a:xfrm>
        </p:grpSpPr>
        <p:cxnSp>
          <p:nvCxnSpPr>
            <p:cNvPr id="9" name="Straight Arrow Connector 8"/>
            <p:cNvCxnSpPr/>
            <p:nvPr/>
          </p:nvCxnSpPr>
          <p:spPr>
            <a:xfrm rot="16200000" flipH="1">
              <a:off x="4159548" y="5818463"/>
              <a:ext cx="1371600" cy="12958"/>
            </a:xfrm>
            <a:prstGeom prst="straightConnector1">
              <a:avLst/>
            </a:prstGeom>
            <a:ln w="76200" cmpd="sng">
              <a:solidFill>
                <a:srgbClr val="FF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5052722" y="5421210"/>
              <a:ext cx="967078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solidFill>
                    <a:srgbClr val="FF0000"/>
                  </a:solidFill>
                </a:rPr>
                <a:t>Fg</a:t>
              </a:r>
              <a:r>
                <a:rPr lang="en-US" sz="3200" baseline="-25000">
                  <a:solidFill>
                    <a:srgbClr val="FF0000"/>
                  </a:solidFill>
                </a:rPr>
                <a:t>EB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creen Shot 2016-11-16 at 12.46.31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2588"/>
            <a:ext cx="9144000" cy="5838825"/>
          </a:xfrm>
          <a:prstGeom prst="rect">
            <a:avLst/>
          </a:prstGeom>
        </p:spPr>
      </p:pic>
      <p:grpSp>
        <p:nvGrpSpPr>
          <p:cNvPr id="2" name="Group 16"/>
          <p:cNvGrpSpPr/>
          <p:nvPr/>
        </p:nvGrpSpPr>
        <p:grpSpPr>
          <a:xfrm rot="20693488">
            <a:off x="606914" y="3437762"/>
            <a:ext cx="1549658" cy="792761"/>
            <a:chOff x="3582144" y="4119862"/>
            <a:chExt cx="1549658" cy="792761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3582144" y="4911035"/>
              <a:ext cx="1549658" cy="1588"/>
            </a:xfrm>
            <a:prstGeom prst="straightConnector1">
              <a:avLst/>
            </a:prstGeom>
            <a:ln w="76200" cmpd="sng">
              <a:solidFill>
                <a:srgbClr val="FF0000"/>
              </a:solidFill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3795746" y="4119862"/>
              <a:ext cx="12700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solidFill>
                    <a:srgbClr val="FF0000"/>
                  </a:solidFill>
                </a:rPr>
                <a:t>F</a:t>
              </a:r>
              <a:r>
                <a:rPr lang="en-US" sz="3200" baseline="-25000">
                  <a:solidFill>
                    <a:srgbClr val="FF0000"/>
                  </a:solidFill>
                </a:rPr>
                <a:t>BallBat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" name="Group 15"/>
          <p:cNvGrpSpPr/>
          <p:nvPr/>
        </p:nvGrpSpPr>
        <p:grpSpPr>
          <a:xfrm rot="20706991">
            <a:off x="4187577" y="2733245"/>
            <a:ext cx="3018924" cy="584776"/>
            <a:chOff x="5334000" y="4933326"/>
            <a:chExt cx="3018924" cy="584776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5334000" y="5257800"/>
              <a:ext cx="1549658" cy="1588"/>
            </a:xfrm>
            <a:prstGeom prst="straightConnector1">
              <a:avLst/>
            </a:prstGeom>
            <a:ln w="76200" cmpd="sng">
              <a:solidFill>
                <a:srgbClr val="FF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7072022" y="4933326"/>
              <a:ext cx="128090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solidFill>
                    <a:srgbClr val="FF0000"/>
                  </a:solidFill>
                </a:rPr>
                <a:t>F</a:t>
              </a:r>
              <a:r>
                <a:rPr lang="en-US" sz="3200" baseline="-25000">
                  <a:solidFill>
                    <a:srgbClr val="FF0000"/>
                  </a:solidFill>
                </a:rPr>
                <a:t>BatBall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Don’t Equal and Opposite Forces Add to Zero?!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/>
              <a:t>They don’t cancel since they act on </a:t>
            </a:r>
            <a:r>
              <a:rPr lang="en-US" b="1" i="1" dirty="0"/>
              <a:t>DIFFERENT</a:t>
            </a:r>
            <a:r>
              <a:rPr lang="en-US" dirty="0"/>
              <a:t> objects…</a:t>
            </a:r>
          </a:p>
          <a:p>
            <a:pPr>
              <a:buNone/>
            </a:pPr>
            <a:endParaRPr lang="en-US" sz="1800" dirty="0"/>
          </a:p>
          <a:p>
            <a:pPr>
              <a:buNone/>
            </a:pPr>
            <a:r>
              <a:rPr lang="en-US" sz="1800" dirty="0"/>
              <a:t>Nail Accelerates Downwards, </a:t>
            </a:r>
          </a:p>
          <a:p>
            <a:pPr>
              <a:buNone/>
            </a:pPr>
            <a:r>
              <a:rPr lang="en-US" sz="1800" dirty="0"/>
              <a:t>Hammer Upwards</a:t>
            </a:r>
          </a:p>
          <a:p>
            <a:pPr>
              <a:buNone/>
            </a:pPr>
            <a:endParaRPr lang="en-US" sz="1800" dirty="0"/>
          </a:p>
          <a:p>
            <a:pPr>
              <a:buNone/>
            </a:pPr>
            <a:endParaRPr lang="en-US" sz="1800" dirty="0"/>
          </a:p>
          <a:p>
            <a:pPr>
              <a:buNone/>
            </a:pPr>
            <a:r>
              <a:rPr lang="en-US" sz="1800" dirty="0"/>
              <a:t>Bike Accelerates to the Left, </a:t>
            </a:r>
          </a:p>
          <a:p>
            <a:pPr>
              <a:buNone/>
            </a:pPr>
            <a:r>
              <a:rPr lang="en-US" sz="1800" dirty="0"/>
              <a:t>Earth to the Right</a:t>
            </a:r>
          </a:p>
          <a:p>
            <a:pPr>
              <a:buNone/>
            </a:pPr>
            <a:endParaRPr lang="en-US" sz="1800" dirty="0"/>
          </a:p>
          <a:p>
            <a:pPr>
              <a:buNone/>
            </a:pPr>
            <a:endParaRPr lang="en-US" sz="1800" dirty="0"/>
          </a:p>
          <a:p>
            <a:pPr>
              <a:buNone/>
            </a:pPr>
            <a:r>
              <a:rPr lang="en-US" sz="1800" dirty="0"/>
              <a:t>Rocket Accelerates Upwards,</a:t>
            </a:r>
          </a:p>
          <a:p>
            <a:pPr>
              <a:buNone/>
            </a:pPr>
            <a:r>
              <a:rPr lang="en-US" sz="1800" dirty="0"/>
              <a:t> Gas Downwards</a:t>
            </a:r>
          </a:p>
          <a:p>
            <a:pPr>
              <a:buNone/>
            </a:pPr>
            <a:endParaRPr lang="en-US" sz="1800" dirty="0"/>
          </a:p>
        </p:txBody>
      </p:sp>
      <p:pic>
        <p:nvPicPr>
          <p:cNvPr id="4" name="Picture 3" descr="Screen Shot 2016-11-16 at 12.51.40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9349" y="2559338"/>
            <a:ext cx="1765300" cy="1657220"/>
          </a:xfrm>
          <a:prstGeom prst="rect">
            <a:avLst/>
          </a:prstGeom>
        </p:spPr>
      </p:pic>
      <p:pic>
        <p:nvPicPr>
          <p:cNvPr id="5" name="Picture 4" descr="Screen Shot 2016-11-16 at 12.51.45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2025" y="2717720"/>
            <a:ext cx="2644775" cy="2082959"/>
          </a:xfrm>
          <a:prstGeom prst="rect">
            <a:avLst/>
          </a:prstGeom>
        </p:spPr>
      </p:pic>
      <p:pic>
        <p:nvPicPr>
          <p:cNvPr id="6" name="Picture 5" descr="Screen Shot 2016-11-16 at 12.51.51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4149" y="3759200"/>
            <a:ext cx="999000" cy="28194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36600"/>
            <a:ext cx="8229600" cy="5384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/>
              <a:t>They don’t cancel since they act on </a:t>
            </a:r>
            <a:r>
              <a:rPr lang="en-US" b="1" i="1"/>
              <a:t>DIFFERENT</a:t>
            </a:r>
            <a:r>
              <a:rPr lang="en-US"/>
              <a:t> objects…</a:t>
            </a:r>
          </a:p>
          <a:p>
            <a:pPr>
              <a:buNone/>
            </a:pPr>
            <a:endParaRPr lang="en-US" sz="1800"/>
          </a:p>
          <a:p>
            <a:pPr>
              <a:buNone/>
            </a:pPr>
            <a:endParaRPr lang="en-US" sz="1800"/>
          </a:p>
          <a:p>
            <a:pPr>
              <a:buNone/>
            </a:pPr>
            <a:r>
              <a:rPr lang="en-US" sz="1800"/>
              <a:t>Cannonball Accelerates Downwards, </a:t>
            </a:r>
          </a:p>
          <a:p>
            <a:pPr>
              <a:buNone/>
            </a:pPr>
            <a:r>
              <a:rPr lang="en-US" sz="1800"/>
              <a:t>Earth Accelerates Upwards</a:t>
            </a:r>
          </a:p>
          <a:p>
            <a:pPr>
              <a:buNone/>
            </a:pPr>
            <a:endParaRPr lang="en-US" sz="1800"/>
          </a:p>
          <a:p>
            <a:pPr>
              <a:buNone/>
            </a:pPr>
            <a:endParaRPr lang="en-US" sz="1800"/>
          </a:p>
          <a:p>
            <a:pPr>
              <a:buNone/>
            </a:pPr>
            <a:endParaRPr lang="en-US" sz="1800"/>
          </a:p>
          <a:p>
            <a:pPr>
              <a:buNone/>
            </a:pPr>
            <a:endParaRPr lang="en-US" sz="1800"/>
          </a:p>
          <a:p>
            <a:pPr>
              <a:buNone/>
            </a:pPr>
            <a:endParaRPr lang="en-US" sz="1800"/>
          </a:p>
          <a:p>
            <a:pPr>
              <a:buNone/>
            </a:pPr>
            <a:r>
              <a:rPr lang="en-US" sz="1800"/>
              <a:t>Baseball Accelerates Up and to the Right,</a:t>
            </a:r>
          </a:p>
          <a:p>
            <a:pPr>
              <a:buNone/>
            </a:pPr>
            <a:r>
              <a:rPr lang="en-US" sz="1800"/>
              <a:t>Bat Accelerates Down and to the Left</a:t>
            </a:r>
          </a:p>
          <a:p>
            <a:pPr>
              <a:buNone/>
            </a:pPr>
            <a:endParaRPr lang="en-US" sz="1800"/>
          </a:p>
        </p:txBody>
      </p:sp>
      <p:pic>
        <p:nvPicPr>
          <p:cNvPr id="7" name="Picture 6" descr="Screen Shot 2016-11-16 at 12.51.56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8450" y="1608372"/>
            <a:ext cx="1784350" cy="2862027"/>
          </a:xfrm>
          <a:prstGeom prst="rect">
            <a:avLst/>
          </a:prstGeom>
        </p:spPr>
      </p:pic>
      <p:pic>
        <p:nvPicPr>
          <p:cNvPr id="8" name="Picture 7" descr="Screen Shot 2016-11-16 at 12.52.04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6090" y="4864100"/>
            <a:ext cx="3427660" cy="16319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</TotalTime>
  <Words>358</Words>
  <Application>Microsoft Office PowerPoint</Application>
  <PresentationFormat>On-screen Show (4:3)</PresentationFormat>
  <Paragraphs>113</Paragraphs>
  <Slides>20</Slides>
  <Notes>0</Notes>
  <HiddenSlides>1</HiddenSlides>
  <MMClips>1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Office Theme</vt:lpstr>
      <vt:lpstr>Microsoft Equation 3.0</vt:lpstr>
      <vt:lpstr>Understanding “Action/Reaction Pairs”</vt:lpstr>
      <vt:lpstr>Newton’s 3rd Law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Don’t Equal and Opposite Forces Add to Zero?!</vt:lpstr>
      <vt:lpstr>PowerPoint Presentation</vt:lpstr>
      <vt:lpstr>However… they kinda do cancel if the forces are “INTERNAL”</vt:lpstr>
      <vt:lpstr>If the forces are the SAME size…then why do the objects move so differently?</vt:lpstr>
      <vt:lpstr>Which object accelerates more?</vt:lpstr>
      <vt:lpstr>Can you use Newton’s 3rd Law to Explain the Following?</vt:lpstr>
      <vt:lpstr>What happens to a dog’s body when it wags its tail?</vt:lpstr>
      <vt:lpstr>What happens if you try to jump from a canoe to a dock?</vt:lpstr>
      <vt:lpstr>Why does walking require Newton’s 3rd Law?</vt:lpstr>
      <vt:lpstr>Why should you wear eye protection when shooting?</vt:lpstr>
      <vt:lpstr>Can you figure out ALL the pairs?</vt:lpstr>
      <vt:lpstr>PowerPoint Presentation</vt:lpstr>
      <vt:lpstr>PowerPoint Presentation</vt:lpstr>
    </vt:vector>
  </TitlesOfParts>
  <Company>SCASD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Action/Reaction Pairs</dc:title>
  <dc:creator>Robert Fillmann</dc:creator>
  <cp:lastModifiedBy>CHIN, RACHEL T</cp:lastModifiedBy>
  <cp:revision>46</cp:revision>
  <dcterms:created xsi:type="dcterms:W3CDTF">2016-11-17T16:35:40Z</dcterms:created>
  <dcterms:modified xsi:type="dcterms:W3CDTF">2017-04-04T22:14:28Z</dcterms:modified>
</cp:coreProperties>
</file>